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9" r:id="rId5"/>
    <p:sldId id="270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71" r:id="rId14"/>
    <p:sldId id="272" r:id="rId15"/>
    <p:sldId id="273" r:id="rId16"/>
    <p:sldId id="274" r:id="rId17"/>
    <p:sldId id="268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867"/>
    <p:restoredTop sz="94681"/>
  </p:normalViewPr>
  <p:slideViewPr>
    <p:cSldViewPr snapToGrid="0" snapToObjects="1">
      <p:cViewPr>
        <p:scale>
          <a:sx n="80" d="100"/>
          <a:sy n="80" d="100"/>
        </p:scale>
        <p:origin x="800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9E5EF1-6D36-AE4F-90A4-45E9E447B9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FE534C-EE90-214C-BAFE-CDEC6E82E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D09743-E03A-B04E-87B9-DCE94B6A3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8968D-F78A-5A48-9A91-606FE9E4C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C02359-453E-8747-9850-1EF992B64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354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79054A-43F0-2F4E-B137-303A1F167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6B7D4E-F55D-8D47-8799-0835049E12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6F3D95-D60F-0A40-8EF8-CA57D404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239395-4348-9943-BF76-38EF7D135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CE7B66-790A-0143-845C-ED158A91F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5943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020F76D-3B80-6645-80CD-FA919647F6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ED34EE-05EF-1947-84C1-574712E104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567BE4-78BE-F94B-8BDA-961DFFED4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D125A2-CD3C-A94A-93DD-57E4CBFE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7F1F72-E140-7D4E-825B-1AB4FA0F0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0285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14C3A2-64CA-AB4C-897B-5C29F28E4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0A2D47-0337-744F-B0AF-12E1C447A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15E38F-DFA7-5749-8A71-6C90EB766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9DB216-BDF6-F841-9157-612852187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F84203-F0A2-0941-B921-5B66A6D1E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5074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34C2DB-6B85-F64A-9AC0-C757EEF65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B2B001-C99F-554B-A9F5-8FE625F88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F01F8-0BC6-674C-A17F-FBCDD5552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61FBAD-39E0-F44B-8D9C-976673973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B7FD2E-1A2D-AB4E-99A0-48F8A2445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7346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5E7355-0586-D04D-973E-191DD78B0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0353AE-7BB2-1E45-95E2-68A3156EE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E3F9DC-6EE6-C64C-B7FF-1935CC504C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9EF745-1004-664D-844B-9C2876A9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4AD3C0-D80F-CA4E-AED7-A00C5F7E8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7BA4F9-799F-FB4E-A304-3741B32BC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3876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BC4270-9B84-2242-B643-226E9004F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C40B15-AF94-104F-A8A5-0A9B6BDFD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DAA695-1E10-864A-8EFB-535CF6A1A7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4827ECA-A19C-3C48-AD1B-A6A9082194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C995AF7-7DAB-7646-BAF2-A0F7FD1D11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74CA57-C837-224A-BE9F-A45DF1A62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A41AC22-4DE6-3044-9085-D9A29A9EF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81B4716-52E6-E643-B0C1-C8C62F7D0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3653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D8FDE8-CBAB-0843-93A3-7E1967843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02129D-98C2-E04E-A5CC-C6C039298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CAE0FB-CFAA-1449-9AE1-50CDF70F5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470AA4B-4F22-8242-BBAB-945E14153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6792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9AE68CA-76C4-A948-AD1F-A57D4AFC2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FD579A-6E57-E045-9806-3164A23F6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4E4FA5-B314-3B44-8AAC-AFF674CD8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4834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4292A0-17DF-7A4A-BDA0-BF1128286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E22DBF-5803-A344-B9E2-5543EF29A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4F108C-22BE-B541-8AFC-F9E740546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3AE2CC-34C7-114D-AA55-8E30604F2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A19B44-9313-9D4F-8FC5-1403674F1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BAC93D-F018-C449-9819-09D3619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17650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C306EF-DF5C-FB44-AD24-F2E7BD75D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2A3746-66DD-DB46-8C5D-11315A19C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208BED-D610-1844-BFAD-57DA0201A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2E6CA2-7B43-BB4D-B922-5BD9F4B14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9F9E36-2F4A-B94D-AA00-5ED1C7618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CE509B-9445-B149-8A3A-2065645BF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0071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177148-0067-FF4F-9E67-A803BE173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FD286C-A229-BC48-A230-031F47B34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432C8E-4919-DB4F-A939-711D038D0D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E77D1-CB75-9E49-AF11-96D34F04244F}" type="datetimeFigureOut">
              <a:rPr kumimoji="1" lang="ko-KR" altLang="en-US" smtClean="0"/>
              <a:t>2019. 8. 16.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1DBB5C-71D6-1744-8F87-A6521B8F7B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7123A2-9DC0-944B-B21B-7E592C947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EA45C-BE7D-1D41-BDE4-7C5FBDCDFA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7933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tiff"/><Relationship Id="rId13" Type="http://schemas.openxmlformats.org/officeDocument/2006/relationships/image" Target="../media/image30.tiff"/><Relationship Id="rId3" Type="http://schemas.openxmlformats.org/officeDocument/2006/relationships/image" Target="../media/image21.png"/><Relationship Id="rId7" Type="http://schemas.openxmlformats.org/officeDocument/2006/relationships/image" Target="../media/image25.tiff"/><Relationship Id="rId12" Type="http://schemas.openxmlformats.org/officeDocument/2006/relationships/image" Target="../media/image29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tiff"/><Relationship Id="rId11" Type="http://schemas.openxmlformats.org/officeDocument/2006/relationships/image" Target="../media/image14.tiff"/><Relationship Id="rId5" Type="http://schemas.openxmlformats.org/officeDocument/2006/relationships/image" Target="../media/image23.tiff"/><Relationship Id="rId10" Type="http://schemas.openxmlformats.org/officeDocument/2006/relationships/image" Target="../media/image28.tiff"/><Relationship Id="rId4" Type="http://schemas.openxmlformats.org/officeDocument/2006/relationships/image" Target="../media/image22.tiff"/><Relationship Id="rId9" Type="http://schemas.openxmlformats.org/officeDocument/2006/relationships/image" Target="../media/image27.tiff"/><Relationship Id="rId14" Type="http://schemas.openxmlformats.org/officeDocument/2006/relationships/image" Target="../media/image3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10" Type="http://schemas.openxmlformats.org/officeDocument/2006/relationships/image" Target="../media/image11.tiff"/><Relationship Id="rId4" Type="http://schemas.openxmlformats.org/officeDocument/2006/relationships/image" Target="../media/image6.tiff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7" Type="http://schemas.openxmlformats.org/officeDocument/2006/relationships/image" Target="../media/image17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9.tiff"/><Relationship Id="rId7" Type="http://schemas.openxmlformats.org/officeDocument/2006/relationships/image" Target="../media/image6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9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89DC7A-8710-471A-8B02-172E81122BA4}"/>
              </a:ext>
            </a:extLst>
          </p:cNvPr>
          <p:cNvSpPr txBox="1"/>
          <p:nvPr/>
        </p:nvSpPr>
        <p:spPr>
          <a:xfrm>
            <a:off x="5673756" y="4918528"/>
            <a:ext cx="68112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4</a:t>
            </a:r>
            <a:r>
              <a:rPr lang="ko-KR" altLang="en-US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조</a:t>
            </a:r>
            <a:endParaRPr lang="en-US" altLang="ko-KR" sz="2000" dirty="0">
              <a:ln>
                <a:solidFill>
                  <a:srgbClr val="415193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이종민</a:t>
            </a:r>
            <a:r>
              <a:rPr lang="en-US" altLang="ko-KR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김주희</a:t>
            </a:r>
            <a:r>
              <a:rPr lang="en-US" altLang="ko-KR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문주성</a:t>
            </a:r>
            <a:r>
              <a:rPr lang="en-US" altLang="ko-KR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윤효진</a:t>
            </a:r>
            <a:r>
              <a:rPr lang="en-US" altLang="ko-KR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엄지훈</a:t>
            </a:r>
            <a:r>
              <a:rPr lang="en-US" altLang="ko-KR" sz="2000" dirty="0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000" dirty="0" err="1">
                <a:ln>
                  <a:solidFill>
                    <a:srgbClr val="415193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한규현</a:t>
            </a:r>
            <a:endParaRPr lang="ko-KR" altLang="en-US" sz="2000" dirty="0">
              <a:ln>
                <a:solidFill>
                  <a:srgbClr val="415193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91E82C-2FA6-453E-8FEA-DD9CB9914B67}"/>
              </a:ext>
            </a:extLst>
          </p:cNvPr>
          <p:cNvSpPr txBox="1"/>
          <p:nvPr/>
        </p:nvSpPr>
        <p:spPr>
          <a:xfrm>
            <a:off x="10042916" y="3141039"/>
            <a:ext cx="1269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2019.07.27-</a:t>
            </a:r>
          </a:p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2019.08.13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2AA1A9-68C2-448A-8773-163BB275F15E}"/>
              </a:ext>
            </a:extLst>
          </p:cNvPr>
          <p:cNvSpPr txBox="1"/>
          <p:nvPr/>
        </p:nvSpPr>
        <p:spPr>
          <a:xfrm>
            <a:off x="8099477" y="976106"/>
            <a:ext cx="22299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명조" panose="02020603020101020101" pitchFamily="18" charset="-127"/>
                <a:ea typeface="나눔명조 ExtraBold" panose="02020603020101020101" pitchFamily="18" charset="-127"/>
              </a:rPr>
              <a:t>We GO</a:t>
            </a:r>
            <a:endParaRPr lang="en-US" altLang="ko-KR" sz="4800" dirty="0">
              <a:solidFill>
                <a:schemeClr val="tx1">
                  <a:lumMod val="85000"/>
                  <a:lumOff val="15000"/>
                </a:schemeClr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5232C15-76C6-4D09-B20B-E02EF31E5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756" y="843738"/>
            <a:ext cx="2812206" cy="109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71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20DC5-8D0E-514D-A6D7-118365EF7D89}"/>
              </a:ext>
            </a:extLst>
          </p:cNvPr>
          <p:cNvSpPr txBox="1"/>
          <p:nvPr/>
        </p:nvSpPr>
        <p:spPr>
          <a:xfrm>
            <a:off x="-897673" y="1234750"/>
            <a:ext cx="5965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/>
              <a:t>개발환경 및 </a:t>
            </a:r>
            <a:r>
              <a:rPr kumimoji="1" lang="ko-KR" altLang="en-US" sz="2400" b="1" dirty="0" err="1"/>
              <a:t>주요기술</a:t>
            </a:r>
            <a:endParaRPr kumimoji="1" lang="ko-KR" alt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0E82C-1162-FE45-B4A8-F451228A2B35}"/>
              </a:ext>
            </a:extLst>
          </p:cNvPr>
          <p:cNvSpPr txBox="1"/>
          <p:nvPr/>
        </p:nvSpPr>
        <p:spPr>
          <a:xfrm>
            <a:off x="-1130756" y="380108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/>
              <a:t>최종 구현 결과</a:t>
            </a:r>
          </a:p>
        </p:txBody>
      </p:sp>
      <p:sp>
        <p:nvSpPr>
          <p:cNvPr id="26" name="사각형: 둥근 모서리 62">
            <a:extLst>
              <a:ext uri="{FF2B5EF4-FFF2-40B4-BE49-F238E27FC236}">
                <a16:creationId xmlns:a16="http://schemas.microsoft.com/office/drawing/2014/main" id="{48701006-B9B6-FA4D-830A-F6F570BEC9CE}"/>
              </a:ext>
            </a:extLst>
          </p:cNvPr>
          <p:cNvSpPr/>
          <p:nvPr/>
        </p:nvSpPr>
        <p:spPr>
          <a:xfrm>
            <a:off x="4721186" y="1992897"/>
            <a:ext cx="2649555" cy="1889343"/>
          </a:xfrm>
          <a:prstGeom prst="roundRect">
            <a:avLst>
              <a:gd name="adj" fmla="val 9269"/>
            </a:avLst>
          </a:prstGeom>
          <a:solidFill>
            <a:srgbClr val="646464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73B9CBDA-0AA1-0F4F-98ED-76B90C77AA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7318" b="-5295"/>
          <a:stretch/>
        </p:blipFill>
        <p:spPr>
          <a:xfrm>
            <a:off x="6212514" y="2144054"/>
            <a:ext cx="720001" cy="72000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A1E54717-FD58-4C46-8B2B-E10BC69D70B9}"/>
              </a:ext>
            </a:extLst>
          </p:cNvPr>
          <p:cNvSpPr txBox="1"/>
          <p:nvPr/>
        </p:nvSpPr>
        <p:spPr>
          <a:xfrm>
            <a:off x="9306306" y="1680005"/>
            <a:ext cx="210506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네이버 스마트에디터</a:t>
            </a:r>
            <a:r>
              <a:rPr lang="en-US" altLang="ko-KR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0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이용한</a:t>
            </a:r>
            <a:endParaRPr lang="en-US" altLang="ko-KR" sz="10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</a:t>
            </a:r>
            <a:r>
              <a:rPr lang="ko-KR" altLang="en-US" sz="10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</a:t>
            </a:r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작성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5A5F204-B894-F24A-B74F-AB2E61516FB4}"/>
              </a:ext>
            </a:extLst>
          </p:cNvPr>
          <p:cNvSpPr txBox="1"/>
          <p:nvPr/>
        </p:nvSpPr>
        <p:spPr>
          <a:xfrm>
            <a:off x="9606871" y="2474281"/>
            <a:ext cx="122341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구글맵을</a:t>
            </a:r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이용한 </a:t>
            </a:r>
            <a:endParaRPr lang="en-US" altLang="ko-KR" sz="10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0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도시위치</a:t>
            </a:r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확인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091144E-45E0-2A4A-886C-B75DFCF7FD55}"/>
              </a:ext>
            </a:extLst>
          </p:cNvPr>
          <p:cNvSpPr txBox="1"/>
          <p:nvPr/>
        </p:nvSpPr>
        <p:spPr>
          <a:xfrm>
            <a:off x="4814995" y="1539967"/>
            <a:ext cx="1202172" cy="369332"/>
          </a:xfrm>
          <a:prstGeom prst="rect">
            <a:avLst/>
          </a:prstGeom>
          <a:solidFill>
            <a:srgbClr val="646464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ighlight>
                  <a:srgbClr val="646464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운영체제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378A09-781E-1C4F-A25B-155459908670}"/>
              </a:ext>
            </a:extLst>
          </p:cNvPr>
          <p:cNvSpPr txBox="1"/>
          <p:nvPr/>
        </p:nvSpPr>
        <p:spPr>
          <a:xfrm>
            <a:off x="8348721" y="841773"/>
            <a:ext cx="1202171" cy="369332"/>
          </a:xfrm>
          <a:prstGeom prst="rect">
            <a:avLst/>
          </a:prstGeom>
          <a:solidFill>
            <a:srgbClr val="646464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ighlight>
                  <a:srgbClr val="646464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적용기술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3204403-E336-7E4B-9B84-9F6165C15363}"/>
              </a:ext>
            </a:extLst>
          </p:cNvPr>
          <p:cNvSpPr txBox="1"/>
          <p:nvPr/>
        </p:nvSpPr>
        <p:spPr>
          <a:xfrm>
            <a:off x="1198985" y="4115669"/>
            <a:ext cx="896327" cy="369332"/>
          </a:xfrm>
          <a:prstGeom prst="rect">
            <a:avLst/>
          </a:prstGeom>
          <a:solidFill>
            <a:srgbClr val="646464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ighlight>
                  <a:srgbClr val="646464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언어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408E52D-3AD2-D042-B459-76F8AA0ADB11}"/>
              </a:ext>
            </a:extLst>
          </p:cNvPr>
          <p:cNvSpPr txBox="1"/>
          <p:nvPr/>
        </p:nvSpPr>
        <p:spPr>
          <a:xfrm>
            <a:off x="4814995" y="4115669"/>
            <a:ext cx="1202172" cy="369332"/>
          </a:xfrm>
          <a:prstGeom prst="rect">
            <a:avLst/>
          </a:prstGeom>
          <a:solidFill>
            <a:srgbClr val="646464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ighlight>
                  <a:srgbClr val="646464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개발도구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F9A82B9C-DD50-3643-9754-B60BB5A1B6D2}"/>
              </a:ext>
            </a:extLst>
          </p:cNvPr>
          <p:cNvGrpSpPr/>
          <p:nvPr/>
        </p:nvGrpSpPr>
        <p:grpSpPr>
          <a:xfrm>
            <a:off x="2811420" y="5591979"/>
            <a:ext cx="635520" cy="720000"/>
            <a:chOff x="3718582" y="4526056"/>
            <a:chExt cx="635520" cy="720000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27BAC5B7-47DD-7D4F-9D99-9B31BE5812ED}"/>
                </a:ext>
              </a:extLst>
            </p:cNvPr>
            <p:cNvSpPr/>
            <p:nvPr/>
          </p:nvSpPr>
          <p:spPr>
            <a:xfrm>
              <a:off x="3774388" y="4526056"/>
              <a:ext cx="527180" cy="60791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F6320E2F-F6E4-A54D-B21B-C05302A16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582" y="4526056"/>
              <a:ext cx="635520" cy="720000"/>
            </a:xfrm>
            <a:prstGeom prst="rect">
              <a:avLst/>
            </a:prstGeom>
          </p:spPr>
        </p:pic>
      </p:grpSp>
      <p:sp>
        <p:nvSpPr>
          <p:cNvPr id="85" name="사각형: 둥근 모서리 63">
            <a:extLst>
              <a:ext uri="{FF2B5EF4-FFF2-40B4-BE49-F238E27FC236}">
                <a16:creationId xmlns:a16="http://schemas.microsoft.com/office/drawing/2014/main" id="{B2A25C97-35D2-614D-85C5-695B930BA8AF}"/>
              </a:ext>
            </a:extLst>
          </p:cNvPr>
          <p:cNvSpPr/>
          <p:nvPr/>
        </p:nvSpPr>
        <p:spPr>
          <a:xfrm>
            <a:off x="4721186" y="4575698"/>
            <a:ext cx="2649555" cy="1889343"/>
          </a:xfrm>
          <a:prstGeom prst="roundRect">
            <a:avLst>
              <a:gd name="adj" fmla="val 9269"/>
            </a:avLst>
          </a:prstGeom>
          <a:solidFill>
            <a:srgbClr val="646464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DCC483-87E2-4B43-BC1C-3224455A07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496" y="2655018"/>
            <a:ext cx="952500" cy="952500"/>
          </a:xfrm>
          <a:prstGeom prst="rect">
            <a:avLst/>
          </a:prstGeom>
        </p:spPr>
      </p:pic>
      <p:sp>
        <p:nvSpPr>
          <p:cNvPr id="86" name="사각형: 둥근 모서리 63">
            <a:extLst>
              <a:ext uri="{FF2B5EF4-FFF2-40B4-BE49-F238E27FC236}">
                <a16:creationId xmlns:a16="http://schemas.microsoft.com/office/drawing/2014/main" id="{4F46343F-4EB0-AD41-9550-CAB329C05E4C}"/>
              </a:ext>
            </a:extLst>
          </p:cNvPr>
          <p:cNvSpPr/>
          <p:nvPr/>
        </p:nvSpPr>
        <p:spPr>
          <a:xfrm>
            <a:off x="1003034" y="4552854"/>
            <a:ext cx="2649555" cy="1889343"/>
          </a:xfrm>
          <a:prstGeom prst="roundRect">
            <a:avLst>
              <a:gd name="adj" fmla="val 9269"/>
            </a:avLst>
          </a:prstGeom>
          <a:solidFill>
            <a:srgbClr val="646464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F60CDD-D899-C040-82C5-50E44FA671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8985" y="4650125"/>
            <a:ext cx="870244" cy="87024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8151CB4-A077-2F4C-95BF-30BEA433E0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5714" y="5502074"/>
            <a:ext cx="844194" cy="8441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84D4E9B-A314-2041-8EB8-DDA83E69DC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8168" y="4732197"/>
            <a:ext cx="747651" cy="74765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00AC1C-8113-934F-B69C-9374F3866F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94356" y="2240477"/>
            <a:ext cx="856076" cy="8560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4ABAD03-E08B-B84A-8E3F-1C4E17F9C0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48721" y="3345737"/>
            <a:ext cx="884345" cy="884345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366ED76B-1C03-864F-8E8F-EDBEC4187D67}"/>
              </a:ext>
            </a:extLst>
          </p:cNvPr>
          <p:cNvSpPr txBox="1"/>
          <p:nvPr/>
        </p:nvSpPr>
        <p:spPr>
          <a:xfrm>
            <a:off x="9349626" y="3449662"/>
            <a:ext cx="184537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Weatherwidget.io</a:t>
            </a:r>
            <a:r>
              <a:rPr lang="ko-KR" altLang="en-US" sz="10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이용한</a:t>
            </a:r>
            <a:endParaRPr lang="en-US" altLang="ko-KR" sz="10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0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도시별</a:t>
            </a:r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한주의 날씨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B7A4ECE-BE55-2B4A-A438-882921ABA56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94356" y="1352669"/>
            <a:ext cx="792160" cy="792160"/>
          </a:xfrm>
          <a:prstGeom prst="rect">
            <a:avLst/>
          </a:prstGeom>
        </p:spPr>
      </p:pic>
      <p:pic>
        <p:nvPicPr>
          <p:cNvPr id="88" name="그림 87">
            <a:extLst>
              <a:ext uri="{FF2B5EF4-FFF2-40B4-BE49-F238E27FC236}">
                <a16:creationId xmlns:a16="http://schemas.microsoft.com/office/drawing/2014/main" id="{3C9DAB22-8CEE-C643-81F9-0DF784DEC59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37707" y="4281720"/>
            <a:ext cx="952500" cy="952500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D5F326B8-51BF-4143-961D-E51860FA55AD}"/>
              </a:ext>
            </a:extLst>
          </p:cNvPr>
          <p:cNvSpPr txBox="1"/>
          <p:nvPr/>
        </p:nvSpPr>
        <p:spPr>
          <a:xfrm>
            <a:off x="9679806" y="4423875"/>
            <a:ext cx="135806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결제 테스트를 위한</a:t>
            </a:r>
            <a:endParaRPr lang="en-US" altLang="ko-KR" sz="10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PayPal</a:t>
            </a:r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 </a:t>
            </a:r>
            <a:r>
              <a:rPr lang="en-US" altLang="ko-KR" sz="10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inicis</a:t>
            </a:r>
            <a:endParaRPr lang="en-US" altLang="ko-KR" sz="10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63C280F-D07B-A74D-8B2F-09E7A2BE3C8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72274" y="5432094"/>
            <a:ext cx="952500" cy="952500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CE097737-6208-1345-8F4D-020A9079B5A2}"/>
              </a:ext>
            </a:extLst>
          </p:cNvPr>
          <p:cNvSpPr txBox="1"/>
          <p:nvPr/>
        </p:nvSpPr>
        <p:spPr>
          <a:xfrm>
            <a:off x="9591077" y="5591979"/>
            <a:ext cx="167545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바우처 및 인증번호 전송</a:t>
            </a:r>
            <a:endParaRPr lang="en-US" altLang="ko-KR" sz="10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10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SMTPAuthenticator</a:t>
            </a:r>
            <a:endParaRPr lang="en-US" altLang="ko-KR" sz="10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8C43ED6-D0AF-E245-B216-C3619CCEDC0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81141" y="4618654"/>
            <a:ext cx="1054818" cy="105481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8362DC7-6740-614E-8E56-E56EF204584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12013" y="5587913"/>
            <a:ext cx="1885924" cy="89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71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0E82C-1162-FE45-B4A8-F451228A2B35}"/>
              </a:ext>
            </a:extLst>
          </p:cNvPr>
          <p:cNvSpPr txBox="1"/>
          <p:nvPr/>
        </p:nvSpPr>
        <p:spPr>
          <a:xfrm>
            <a:off x="-1130756" y="380108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/>
              <a:t>최종 구현 결과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A64E1-4EA1-7E41-83BB-4A0DB792FDD7}"/>
              </a:ext>
            </a:extLst>
          </p:cNvPr>
          <p:cNvSpPr txBox="1"/>
          <p:nvPr/>
        </p:nvSpPr>
        <p:spPr>
          <a:xfrm>
            <a:off x="2941671" y="2803711"/>
            <a:ext cx="630865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6600" b="1" dirty="0"/>
              <a:t>데 모 영 상</a:t>
            </a:r>
          </a:p>
        </p:txBody>
      </p:sp>
    </p:spTree>
    <p:extLst>
      <p:ext uri="{BB962C8B-B14F-4D97-AF65-F5344CB8AC3E}">
        <p14:creationId xmlns:p14="http://schemas.microsoft.com/office/powerpoint/2010/main" val="2135174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0E82C-1162-FE45-B4A8-F451228A2B35}"/>
              </a:ext>
            </a:extLst>
          </p:cNvPr>
          <p:cNvSpPr txBox="1"/>
          <p:nvPr/>
        </p:nvSpPr>
        <p:spPr>
          <a:xfrm>
            <a:off x="-1130756" y="380108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 err="1"/>
              <a:t>특</a:t>
            </a:r>
            <a:r>
              <a:rPr kumimoji="1" lang="ko-KR" altLang="en-US" sz="3600" b="1" dirty="0"/>
              <a:t> 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6C2C73-29E5-C547-B8E2-DE30F1B6AB13}"/>
              </a:ext>
            </a:extLst>
          </p:cNvPr>
          <p:cNvSpPr txBox="1"/>
          <p:nvPr/>
        </p:nvSpPr>
        <p:spPr>
          <a:xfrm>
            <a:off x="1039688" y="1450786"/>
            <a:ext cx="2550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/>
              <a:t>확장성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65D6E5-59A3-254B-A32E-F7B60C52428A}"/>
              </a:ext>
            </a:extLst>
          </p:cNvPr>
          <p:cNvSpPr txBox="1"/>
          <p:nvPr/>
        </p:nvSpPr>
        <p:spPr>
          <a:xfrm>
            <a:off x="1095828" y="2096594"/>
            <a:ext cx="10000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ko-KR" dirty="0"/>
          </a:p>
          <a:p>
            <a:r>
              <a:rPr kumimoji="1" lang="ko-KR" altLang="en-US" dirty="0"/>
              <a:t>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여행사 사이트와 비슷한 템플릿에 적용 가능</a:t>
            </a:r>
            <a:r>
              <a:rPr kumimoji="1" lang="en-US" altLang="ko-KR" dirty="0"/>
              <a:t>(ex. </a:t>
            </a:r>
            <a:r>
              <a:rPr kumimoji="1" lang="ko-KR" altLang="en-US" dirty="0"/>
              <a:t>쇼핑몰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커뮤니티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A77C1A-760F-434C-A9B8-E895332A781E}"/>
              </a:ext>
            </a:extLst>
          </p:cNvPr>
          <p:cNvSpPr txBox="1"/>
          <p:nvPr/>
        </p:nvSpPr>
        <p:spPr>
          <a:xfrm>
            <a:off x="1095828" y="3039653"/>
            <a:ext cx="10000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ko-KR" dirty="0"/>
          </a:p>
          <a:p>
            <a:r>
              <a:rPr kumimoji="1" lang="ko-KR" altLang="en-US" dirty="0"/>
              <a:t>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채팅을 제외한 모든 웹사이트 필요 기능 구현으로 기능의 </a:t>
            </a:r>
            <a:r>
              <a:rPr kumimoji="1" lang="ko-KR" altLang="en-US" dirty="0" err="1"/>
              <a:t>재사용화</a:t>
            </a:r>
            <a:r>
              <a:rPr kumimoji="1" lang="ko-KR" altLang="en-US" dirty="0"/>
              <a:t> 용이</a:t>
            </a:r>
          </a:p>
        </p:txBody>
      </p:sp>
    </p:spTree>
    <p:extLst>
      <p:ext uri="{BB962C8B-B14F-4D97-AF65-F5344CB8AC3E}">
        <p14:creationId xmlns:p14="http://schemas.microsoft.com/office/powerpoint/2010/main" val="976654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975883-522E-6844-A536-894761C88990}"/>
              </a:ext>
            </a:extLst>
          </p:cNvPr>
          <p:cNvSpPr txBox="1"/>
          <p:nvPr/>
        </p:nvSpPr>
        <p:spPr>
          <a:xfrm>
            <a:off x="1423851" y="2659559"/>
            <a:ext cx="85039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400" b="1" dirty="0"/>
              <a:t>후      기</a:t>
            </a:r>
          </a:p>
        </p:txBody>
      </p:sp>
    </p:spTree>
    <p:extLst>
      <p:ext uri="{BB962C8B-B14F-4D97-AF65-F5344CB8AC3E}">
        <p14:creationId xmlns:p14="http://schemas.microsoft.com/office/powerpoint/2010/main" val="892260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2ECEEF-5398-F64A-8FAF-82438D70341A}"/>
              </a:ext>
            </a:extLst>
          </p:cNvPr>
          <p:cNvSpPr txBox="1"/>
          <p:nvPr/>
        </p:nvSpPr>
        <p:spPr>
          <a:xfrm>
            <a:off x="1743073" y="1085503"/>
            <a:ext cx="9634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 err="1"/>
              <a:t>한규현</a:t>
            </a:r>
            <a:r>
              <a:rPr kumimoji="1" lang="ko-KR" altLang="en-US" sz="2000" b="1" dirty="0"/>
              <a:t> </a:t>
            </a:r>
            <a:r>
              <a:rPr kumimoji="1" lang="en-US" altLang="ko-KR" sz="2000" b="1" dirty="0"/>
              <a:t>:</a:t>
            </a:r>
            <a:r>
              <a:rPr kumimoji="1" lang="ko-KR" altLang="en-US" sz="2000" b="1" dirty="0"/>
              <a:t> </a:t>
            </a:r>
            <a:r>
              <a:rPr kumimoji="1" lang="ko-KR" altLang="en-US" sz="2000" dirty="0"/>
              <a:t>프로젝트가 처음이라서 뭘 해야 될지도 모르겠고 모르는 것과 </a:t>
            </a:r>
            <a:r>
              <a:rPr kumimoji="1" lang="ko-KR" altLang="en-US" sz="2000" dirty="0" err="1"/>
              <a:t>어려운점이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너무 많아서 공부를 많이 해야 </a:t>
            </a:r>
            <a:r>
              <a:rPr kumimoji="1" lang="ko-KR" altLang="en-US" sz="2000" dirty="0" err="1"/>
              <a:t>겠다는</a:t>
            </a:r>
            <a:r>
              <a:rPr kumimoji="1" lang="ko-KR" altLang="en-US" sz="2000" dirty="0"/>
              <a:t> 생각이 들었다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E5581E-4657-BC4C-B915-506B98648401}"/>
              </a:ext>
            </a:extLst>
          </p:cNvPr>
          <p:cNvSpPr txBox="1"/>
          <p:nvPr/>
        </p:nvSpPr>
        <p:spPr>
          <a:xfrm>
            <a:off x="1743073" y="2054523"/>
            <a:ext cx="96346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/>
              <a:t>김주희 </a:t>
            </a:r>
            <a:r>
              <a:rPr kumimoji="1" lang="en-US" altLang="ko-KR" sz="2000" b="1" dirty="0"/>
              <a:t>:</a:t>
            </a:r>
            <a:r>
              <a:rPr kumimoji="1" lang="ko-KR" altLang="en-US" sz="2000" b="1" dirty="0"/>
              <a:t> </a:t>
            </a:r>
            <a:r>
              <a:rPr kumimoji="1" lang="ko-KR" altLang="en-US" sz="2000" dirty="0" err="1"/>
              <a:t>한달동안</a:t>
            </a:r>
            <a:r>
              <a:rPr kumimoji="1" lang="ko-KR" altLang="en-US" sz="2000" dirty="0"/>
              <a:t> 프로젝트를 맡은 적이 처음이라 모르는 점도 많았고 감이 잡히지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않았다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하지만 </a:t>
            </a:r>
            <a:r>
              <a:rPr kumimoji="1" lang="ko-KR" altLang="en-US" sz="2000" dirty="0" err="1"/>
              <a:t>조원들과의</a:t>
            </a:r>
            <a:r>
              <a:rPr kumimoji="1" lang="ko-KR" altLang="en-US" sz="2000" dirty="0"/>
              <a:t> 도움과 공부를 함으로 웹의 </a:t>
            </a:r>
            <a:r>
              <a:rPr kumimoji="1" lang="ko-KR" altLang="en-US" sz="2000" dirty="0" err="1"/>
              <a:t>구현과정을</a:t>
            </a:r>
            <a:r>
              <a:rPr kumimoji="1" lang="ko-KR" altLang="en-US" sz="2000" dirty="0"/>
              <a:t> 다시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정리할 수 있었다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6A6DA2-B0DF-094A-9A14-8946BA774623}"/>
              </a:ext>
            </a:extLst>
          </p:cNvPr>
          <p:cNvSpPr txBox="1"/>
          <p:nvPr/>
        </p:nvSpPr>
        <p:spPr>
          <a:xfrm>
            <a:off x="1743073" y="3259653"/>
            <a:ext cx="96346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/>
              <a:t>윤효진 </a:t>
            </a:r>
            <a:r>
              <a:rPr kumimoji="1" lang="en-US" altLang="ko-KR" sz="2000" b="1" dirty="0"/>
              <a:t>:</a:t>
            </a:r>
            <a:r>
              <a:rPr kumimoji="1" lang="ko-KR" altLang="en-US" sz="2000" b="1" dirty="0"/>
              <a:t> </a:t>
            </a:r>
            <a:r>
              <a:rPr kumimoji="1" lang="ko-KR" altLang="en-US" sz="2000" dirty="0" err="1"/>
              <a:t>다른조보다</a:t>
            </a:r>
            <a:r>
              <a:rPr kumimoji="1" lang="ko-KR" altLang="en-US" sz="2000" dirty="0"/>
              <a:t> 일찍 시작했지만 견해차이로 중간에 </a:t>
            </a:r>
            <a:r>
              <a:rPr kumimoji="1" lang="ko-KR" altLang="en-US" sz="2000" dirty="0" err="1"/>
              <a:t>바껴서</a:t>
            </a:r>
            <a:r>
              <a:rPr kumimoji="1" lang="ko-KR" altLang="en-US" sz="2000" dirty="0"/>
              <a:t> 시간적 여유가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더욱 없었는데 같은 콘텐츠로 다시 시작함에도 불구하고 </a:t>
            </a:r>
            <a:r>
              <a:rPr kumimoji="1" lang="ko-KR" altLang="en-US" sz="2000" dirty="0" err="1"/>
              <a:t>조장님께서</a:t>
            </a:r>
            <a:r>
              <a:rPr kumimoji="1" lang="ko-KR" altLang="en-US" sz="2000" dirty="0"/>
              <a:t> 잘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이끌어주셔서 잘 따라갈 수 있었습니다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서블릿부분에</a:t>
            </a:r>
            <a:r>
              <a:rPr kumimoji="1" lang="ko-KR" altLang="en-US" sz="2000" dirty="0"/>
              <a:t> 지식이 많이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없어서 피해가 </a:t>
            </a:r>
            <a:r>
              <a:rPr kumimoji="1" lang="ko-KR" altLang="en-US" sz="2000" dirty="0" err="1"/>
              <a:t>갈까봐</a:t>
            </a:r>
            <a:r>
              <a:rPr kumimoji="1" lang="ko-KR" altLang="en-US" sz="2000" dirty="0"/>
              <a:t> 걱정이 많았습니다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그치만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조장님과</a:t>
            </a:r>
            <a:r>
              <a:rPr kumimoji="1" lang="ko-KR" altLang="en-US" sz="2000" dirty="0"/>
              <a:t> 조원들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덕분에 배우면서 </a:t>
            </a:r>
            <a:r>
              <a:rPr kumimoji="1" lang="ko-KR" altLang="en-US" sz="2000" dirty="0" err="1"/>
              <a:t>웹개발에</a:t>
            </a:r>
            <a:r>
              <a:rPr kumimoji="1" lang="ko-KR" altLang="en-US" sz="2000" dirty="0"/>
              <a:t> 전체적인 </a:t>
            </a:r>
            <a:r>
              <a:rPr kumimoji="1" lang="ko-KR" altLang="en-US" sz="2000" dirty="0" err="1"/>
              <a:t>로직과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서블릿에</a:t>
            </a:r>
            <a:r>
              <a:rPr kumimoji="1" lang="ko-KR" altLang="en-US" sz="2000" dirty="0"/>
              <a:t> 대해 많이 알 수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있었습니다</a:t>
            </a:r>
            <a:r>
              <a:rPr kumimoji="1"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0954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D32F95-833E-7649-88B5-0B969B0B4E05}"/>
              </a:ext>
            </a:extLst>
          </p:cNvPr>
          <p:cNvSpPr txBox="1"/>
          <p:nvPr/>
        </p:nvSpPr>
        <p:spPr>
          <a:xfrm>
            <a:off x="1090863" y="657726"/>
            <a:ext cx="99942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/>
              <a:t>이종민 </a:t>
            </a:r>
            <a:r>
              <a:rPr kumimoji="1" lang="en-US" altLang="ko-KR" sz="2000" b="1" dirty="0"/>
              <a:t>:</a:t>
            </a:r>
            <a:r>
              <a:rPr kumimoji="1" lang="ko-KR" altLang="en-US" sz="2000" b="1" dirty="0"/>
              <a:t> </a:t>
            </a:r>
            <a:r>
              <a:rPr kumimoji="1" lang="ko-KR" altLang="en-US" sz="2000" dirty="0"/>
              <a:t>프로젝트를 진행함에 있어 조장을 맡게 되었는데 처음 시작의 중요함을 알게</a:t>
            </a:r>
            <a:endParaRPr kumimoji="1" lang="en-US" altLang="ko-KR" sz="2000" dirty="0"/>
          </a:p>
          <a:p>
            <a:r>
              <a:rPr kumimoji="1" lang="ko-KR" altLang="en-US" sz="2000" b="1" dirty="0"/>
              <a:t>           </a:t>
            </a:r>
            <a:r>
              <a:rPr kumimoji="1" lang="ko-KR" altLang="en-US" sz="2000" dirty="0"/>
              <a:t>되었습니다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DB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설계하고 결정하는 과정을 거쳐 프로젝트를 진행하는 과정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에서 많은 </a:t>
            </a:r>
            <a:r>
              <a:rPr kumimoji="1" lang="en-US" altLang="ko-KR" sz="2000" dirty="0"/>
              <a:t>DB</a:t>
            </a:r>
            <a:r>
              <a:rPr kumimoji="1" lang="ko-KR" altLang="en-US" sz="2000" dirty="0"/>
              <a:t>의 오류가 있었습니다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이미 만들어져 있는 </a:t>
            </a:r>
            <a:r>
              <a:rPr kumimoji="1" lang="ko-KR" altLang="en-US" sz="2000" dirty="0" err="1"/>
              <a:t>로직을</a:t>
            </a:r>
            <a:r>
              <a:rPr kumimoji="1" lang="ko-KR" altLang="en-US" sz="2000" dirty="0"/>
              <a:t> 모두 변경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해야하는 경우가 몇 번 있었고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불필요한 조인을 해야하는 경우가 있었습니다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            시작이 조금 늦어지더라도 정확한 출발이 중요한 걸 느꼈습니다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또한 평소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</a:t>
            </a:r>
            <a:r>
              <a:rPr kumimoji="1" lang="en-US" altLang="ko-KR" sz="2000" dirty="0"/>
              <a:t>Ajax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공부하고 활용하고 싶었는데 이번에 많이 활용할 수 있었습니다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            그러나 불필요하게 많이 사용한 </a:t>
            </a:r>
            <a:r>
              <a:rPr kumimoji="1" lang="en-US" altLang="ko-KR" sz="2000" dirty="0"/>
              <a:t>Ajax</a:t>
            </a:r>
            <a:r>
              <a:rPr kumimoji="1" lang="ko-KR" altLang="en-US" sz="2000" dirty="0"/>
              <a:t>는 오히려 더욱 불편함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복잡함을 야기한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다는 것을 </a:t>
            </a:r>
            <a:r>
              <a:rPr kumimoji="1" lang="ko-KR" altLang="en-US" sz="2000" dirty="0" err="1"/>
              <a:t>알게됬습니다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저를 믿고 따라와준 조원들에게 감사합니다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같이 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조가 뭉쳤기에 가능한 프로젝트였던 것 같습니다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975370-28FF-8C44-B0DB-F5384B0482DB}"/>
              </a:ext>
            </a:extLst>
          </p:cNvPr>
          <p:cNvSpPr txBox="1"/>
          <p:nvPr/>
        </p:nvSpPr>
        <p:spPr>
          <a:xfrm>
            <a:off x="1090863" y="3528041"/>
            <a:ext cx="99942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/>
              <a:t>엄지훈 </a:t>
            </a:r>
            <a:r>
              <a:rPr kumimoji="1" lang="en-US" altLang="ko-KR" sz="2000" b="1" dirty="0"/>
              <a:t>:</a:t>
            </a:r>
            <a:r>
              <a:rPr kumimoji="1" lang="ko-KR" altLang="en-US" sz="2000" dirty="0"/>
              <a:t> 난생처음으로 </a:t>
            </a:r>
            <a:r>
              <a:rPr kumimoji="1" lang="ko-KR" altLang="en-US" sz="2000" dirty="0" err="1"/>
              <a:t>웹개발</a:t>
            </a:r>
            <a:r>
              <a:rPr kumimoji="1" lang="ko-KR" altLang="en-US" sz="2000" dirty="0"/>
              <a:t> 프로젝트를 하며 처음인 저로선 어려움이 많았습니다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            맡은 업무를 하면서 막히는 부분이 많고 실수도 많이 했습니다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조장님과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팀원들이 많이 알려주고 끌어줘서 여기까지 </a:t>
            </a:r>
            <a:r>
              <a:rPr kumimoji="1" lang="ko-KR" altLang="en-US" sz="2000" dirty="0" err="1"/>
              <a:t>온것</a:t>
            </a:r>
            <a:r>
              <a:rPr kumimoji="1" lang="ko-KR" altLang="en-US" sz="2000" dirty="0"/>
              <a:t> 같습니다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             처음으로 </a:t>
            </a:r>
            <a:r>
              <a:rPr kumimoji="1" lang="ko-KR" altLang="en-US" sz="2000" dirty="0" err="1"/>
              <a:t>도시페이지</a:t>
            </a:r>
            <a:r>
              <a:rPr kumimoji="1" lang="ko-KR" altLang="en-US" sz="2000" dirty="0"/>
              <a:t> </a:t>
            </a:r>
            <a:r>
              <a:rPr kumimoji="1" lang="en-US" altLang="ko-KR" sz="2000" dirty="0" err="1"/>
              <a:t>css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맡으면서 </a:t>
            </a:r>
            <a:r>
              <a:rPr kumimoji="1" lang="en-US" altLang="ko-KR" sz="2000" dirty="0" err="1"/>
              <a:t>api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처음 사용하면서 어려웠습니다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            </a:t>
            </a:r>
            <a:r>
              <a:rPr kumimoji="1" lang="ko-KR" altLang="en-US" sz="2000" dirty="0" err="1"/>
              <a:t>구글맵</a:t>
            </a:r>
            <a:r>
              <a:rPr kumimoji="1" lang="ko-KR" altLang="en-US" sz="2000" dirty="0"/>
              <a:t> </a:t>
            </a:r>
            <a:r>
              <a:rPr kumimoji="1" lang="en-US" altLang="ko-KR" sz="2000" dirty="0" err="1"/>
              <a:t>api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찾아가며 사용하는 방법을 배웠고 제일 어려웠던 부분은 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 장바구니를 만들면서 버튼 기능을 추가해주는게 제일 어려웠습니다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              자바스크립트를 사용하여 </a:t>
            </a:r>
            <a:r>
              <a:rPr kumimoji="1" lang="ko-KR" altLang="en-US" sz="2000" dirty="0" err="1"/>
              <a:t>버튼기능을</a:t>
            </a:r>
            <a:r>
              <a:rPr kumimoji="1" lang="ko-KR" altLang="en-US" sz="2000" dirty="0"/>
              <a:t> 추가해주고 데이터베이스에서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  데이터를 가져와 보여주고 그 데이터를 가지고 결제페이지로 넘기는 것이</a:t>
            </a:r>
            <a:endParaRPr kumimoji="1" lang="en-US" altLang="ko-KR" sz="2000" dirty="0"/>
          </a:p>
          <a:p>
            <a:r>
              <a:rPr kumimoji="1" lang="ko-KR" altLang="en-US" sz="2000" dirty="0"/>
              <a:t>              </a:t>
            </a:r>
            <a:r>
              <a:rPr kumimoji="1" lang="ko-KR" altLang="en-US" sz="2000" dirty="0" err="1"/>
              <a:t>덜어렵게</a:t>
            </a:r>
            <a:r>
              <a:rPr kumimoji="1" lang="ko-KR" altLang="en-US" sz="2000" dirty="0"/>
              <a:t> 느껴졌습니다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지금까지 도와주셨던 </a:t>
            </a:r>
            <a:r>
              <a:rPr kumimoji="1" lang="ko-KR" altLang="en-US" sz="2000" dirty="0" err="1"/>
              <a:t>조원문들</a:t>
            </a:r>
            <a:r>
              <a:rPr kumimoji="1" lang="ko-KR" altLang="en-US" sz="2000" dirty="0"/>
              <a:t> 감사합니다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56886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D32F95-833E-7649-88B5-0B969B0B4E05}"/>
              </a:ext>
            </a:extLst>
          </p:cNvPr>
          <p:cNvSpPr txBox="1"/>
          <p:nvPr/>
        </p:nvSpPr>
        <p:spPr>
          <a:xfrm>
            <a:off x="1090863" y="657726"/>
            <a:ext cx="99942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 err="1"/>
              <a:t>문주성</a:t>
            </a:r>
            <a:r>
              <a:rPr kumimoji="1" lang="ko-KR" altLang="en-US" sz="2000" b="1" dirty="0"/>
              <a:t> </a:t>
            </a:r>
            <a:r>
              <a:rPr kumimoji="1" lang="en-US" altLang="ko-KR" sz="2000" b="1" dirty="0"/>
              <a:t>:</a:t>
            </a:r>
            <a:r>
              <a:rPr kumimoji="1" lang="ko-KR" altLang="en-US" sz="2000" b="1" dirty="0"/>
              <a:t> </a:t>
            </a:r>
            <a:r>
              <a:rPr kumimoji="1" lang="en-US" altLang="ko-KR" sz="2000" dirty="0"/>
              <a:t>2</a:t>
            </a:r>
            <a:r>
              <a:rPr kumimoji="1" lang="ko-KR" altLang="en-US" sz="2000" dirty="0" err="1"/>
              <a:t>주정도의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시간이였지만</a:t>
            </a:r>
            <a:r>
              <a:rPr kumimoji="1" lang="ko-KR" altLang="en-US" sz="2000" dirty="0"/>
              <a:t> 프로젝트의 범위를 실력에 비해 크게 잡아 시간이</a:t>
            </a:r>
            <a:endParaRPr kumimoji="1" lang="en-US" altLang="ko-KR" sz="2000" dirty="0"/>
          </a:p>
          <a:p>
            <a:r>
              <a:rPr kumimoji="1" lang="ko-KR" altLang="en-US" sz="2000" b="1" dirty="0"/>
              <a:t>            </a:t>
            </a:r>
            <a:r>
              <a:rPr kumimoji="1" lang="ko-KR" altLang="en-US" sz="2000" dirty="0"/>
              <a:t>촉박해 힘들었던 것 같다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프로젝트를 진행하며 더 좋은 시간이 더욱 </a:t>
            </a:r>
            <a:r>
              <a:rPr kumimoji="1" lang="ko-KR" altLang="en-US" sz="2000" dirty="0" err="1"/>
              <a:t>모잘</a:t>
            </a:r>
            <a:endParaRPr kumimoji="1" lang="en-US" altLang="ko-KR" sz="2000" dirty="0"/>
          </a:p>
          <a:p>
            <a:r>
              <a:rPr kumimoji="1" lang="ko-KR" altLang="en-US" sz="2000" b="1" dirty="0"/>
              <a:t>            </a:t>
            </a:r>
            <a:r>
              <a:rPr kumimoji="1" lang="ko-KR" altLang="en-US" sz="2000" dirty="0" err="1"/>
              <a:t>랐지만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조장님의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리더쉽</a:t>
            </a:r>
            <a:r>
              <a:rPr kumimoji="1" lang="ko-KR" altLang="en-US" sz="2000" dirty="0"/>
              <a:t> 그리고 팀원들의 노력에 의해 완성할 수 있었던 것</a:t>
            </a:r>
            <a:endParaRPr kumimoji="1" lang="en-US" altLang="ko-KR" sz="2000" dirty="0"/>
          </a:p>
          <a:p>
            <a:r>
              <a:rPr kumimoji="1" lang="ko-KR" altLang="en-US" sz="2000" b="1" dirty="0"/>
              <a:t>            </a:t>
            </a:r>
            <a:r>
              <a:rPr kumimoji="1" lang="ko-KR" altLang="en-US" sz="2000" dirty="0"/>
              <a:t>이번 프로젝트 중 결제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캡차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REST,</a:t>
            </a:r>
            <a:r>
              <a:rPr kumimoji="1" lang="ko-KR" altLang="en-US" sz="2000" dirty="0"/>
              <a:t> 메일 등의 </a:t>
            </a:r>
            <a:r>
              <a:rPr kumimoji="1" lang="en-US" altLang="ko-KR" sz="2000" dirty="0"/>
              <a:t>API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써보고 구현해보며 내</a:t>
            </a:r>
            <a:endParaRPr kumimoji="1" lang="en-US" altLang="ko-KR" sz="2000" dirty="0"/>
          </a:p>
          <a:p>
            <a:r>
              <a:rPr kumimoji="1" lang="ko-KR" altLang="en-US" sz="2000" b="1" dirty="0"/>
              <a:t>            </a:t>
            </a:r>
            <a:r>
              <a:rPr kumimoji="1" lang="ko-KR" altLang="en-US" sz="2000" dirty="0"/>
              <a:t>실력을 알 수 있었고 더욱 더 열심히 해야 한다 느꼈다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다음 프로젝트에는</a:t>
            </a:r>
            <a:endParaRPr kumimoji="1" lang="en-US" altLang="ko-KR" sz="2000" dirty="0"/>
          </a:p>
          <a:p>
            <a:r>
              <a:rPr kumimoji="1" lang="ko-KR" altLang="en-US" sz="2000" b="1" dirty="0"/>
              <a:t>             </a:t>
            </a:r>
            <a:r>
              <a:rPr kumimoji="1" lang="ko-KR" altLang="en-US" sz="2000" dirty="0"/>
              <a:t>더 많은 기술을 접하여 </a:t>
            </a:r>
            <a:r>
              <a:rPr kumimoji="1" lang="ko-KR" altLang="en-US" sz="2000" dirty="0" err="1"/>
              <a:t>더많은</a:t>
            </a:r>
            <a:r>
              <a:rPr kumimoji="1" lang="ko-KR" altLang="en-US" sz="2000" dirty="0"/>
              <a:t> 기능을 구현해 보고 싶다</a:t>
            </a:r>
            <a:r>
              <a:rPr kumimoji="1" lang="en-US" altLang="ko-KR" sz="2000" dirty="0"/>
              <a:t>.</a:t>
            </a:r>
            <a:endParaRPr kumimoji="1"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185934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5DD93A-D85F-1446-B199-C153931AF0CC}"/>
              </a:ext>
            </a:extLst>
          </p:cNvPr>
          <p:cNvSpPr txBox="1"/>
          <p:nvPr/>
        </p:nvSpPr>
        <p:spPr>
          <a:xfrm>
            <a:off x="2283758" y="2668831"/>
            <a:ext cx="76244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6000" dirty="0"/>
              <a:t>감 사 합 </a:t>
            </a:r>
            <a:r>
              <a:rPr kumimoji="1" lang="ko-KR" altLang="en-US" sz="6000" dirty="0" err="1"/>
              <a:t>니</a:t>
            </a:r>
            <a:r>
              <a:rPr kumimoji="1" lang="ko-KR" altLang="en-US" sz="6000" dirty="0"/>
              <a:t> 다</a:t>
            </a:r>
          </a:p>
        </p:txBody>
      </p:sp>
    </p:spTree>
    <p:extLst>
      <p:ext uri="{BB962C8B-B14F-4D97-AF65-F5344CB8AC3E}">
        <p14:creationId xmlns:p14="http://schemas.microsoft.com/office/powerpoint/2010/main" val="158697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5232C15-76C6-4D09-B20B-E02EF31E5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318" y="428238"/>
            <a:ext cx="2812206" cy="10957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520DC5-8D0E-514D-A6D7-118365EF7D89}"/>
              </a:ext>
            </a:extLst>
          </p:cNvPr>
          <p:cNvSpPr txBox="1"/>
          <p:nvPr/>
        </p:nvSpPr>
        <p:spPr>
          <a:xfrm>
            <a:off x="3324922" y="1284054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/>
              <a:t>개 발 목 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FF4ACD-8F6B-AF40-AF2B-57D478EB2EAD}"/>
              </a:ext>
            </a:extLst>
          </p:cNvPr>
          <p:cNvSpPr txBox="1"/>
          <p:nvPr/>
        </p:nvSpPr>
        <p:spPr>
          <a:xfrm>
            <a:off x="1918009" y="3429000"/>
            <a:ext cx="89544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dirty="0"/>
              <a:t>사이트의 관리자와 이용자가 모두</a:t>
            </a:r>
            <a:endParaRPr kumimoji="1" lang="en-US" altLang="ko-KR" sz="2400" dirty="0"/>
          </a:p>
          <a:p>
            <a:pPr algn="ctr"/>
            <a:endParaRPr kumimoji="1" lang="en-US" altLang="ko-KR" sz="2400" dirty="0"/>
          </a:p>
          <a:p>
            <a:pPr algn="ctr"/>
            <a:r>
              <a:rPr kumimoji="1" lang="ko-KR" altLang="en-US" sz="2400" dirty="0"/>
              <a:t>편리하게 이용할 수 있게 하는 시스템</a:t>
            </a:r>
          </a:p>
        </p:txBody>
      </p:sp>
    </p:spTree>
    <p:extLst>
      <p:ext uri="{BB962C8B-B14F-4D97-AF65-F5344CB8AC3E}">
        <p14:creationId xmlns:p14="http://schemas.microsoft.com/office/powerpoint/2010/main" val="1592750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>
                  <a:alpha val="3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5232C15-76C6-4D09-B20B-E02EF31E5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318" y="428238"/>
            <a:ext cx="2812206" cy="10957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520DC5-8D0E-514D-A6D7-118365EF7D89}"/>
              </a:ext>
            </a:extLst>
          </p:cNvPr>
          <p:cNvSpPr txBox="1"/>
          <p:nvPr/>
        </p:nvSpPr>
        <p:spPr>
          <a:xfrm>
            <a:off x="3324922" y="1284054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/>
              <a:t>목  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FF4ACD-8F6B-AF40-AF2B-57D478EB2EAD}"/>
              </a:ext>
            </a:extLst>
          </p:cNvPr>
          <p:cNvSpPr txBox="1"/>
          <p:nvPr/>
        </p:nvSpPr>
        <p:spPr>
          <a:xfrm>
            <a:off x="4975538" y="2129733"/>
            <a:ext cx="23845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/>
              <a:t>02</a:t>
            </a:r>
          </a:p>
          <a:p>
            <a:r>
              <a:rPr kumimoji="1" lang="ko-KR" altLang="en-US" sz="2400" b="1" dirty="0"/>
              <a:t>프로젝트 소개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CEE834-CE6B-604C-94CD-E324CABD6769}"/>
              </a:ext>
            </a:extLst>
          </p:cNvPr>
          <p:cNvSpPr txBox="1"/>
          <p:nvPr/>
        </p:nvSpPr>
        <p:spPr>
          <a:xfrm>
            <a:off x="8415527" y="2073087"/>
            <a:ext cx="2730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/>
              <a:t>03</a:t>
            </a:r>
          </a:p>
          <a:p>
            <a:r>
              <a:rPr kumimoji="1" lang="ko-KR" altLang="en-US" sz="2400" b="1" dirty="0"/>
              <a:t>최종 구현 결과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B8F644-8026-1942-8814-0E7839C2CDE2}"/>
              </a:ext>
            </a:extLst>
          </p:cNvPr>
          <p:cNvSpPr txBox="1"/>
          <p:nvPr/>
        </p:nvSpPr>
        <p:spPr>
          <a:xfrm>
            <a:off x="1494156" y="4461534"/>
            <a:ext cx="2730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/>
              <a:t>04</a:t>
            </a:r>
          </a:p>
          <a:p>
            <a:r>
              <a:rPr kumimoji="1" lang="ko-KR" altLang="en-US" sz="2400" b="1" dirty="0"/>
              <a:t>특징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BF3AA5-D585-8D4E-B53B-2195D3EDAB4F}"/>
              </a:ext>
            </a:extLst>
          </p:cNvPr>
          <p:cNvSpPr txBox="1"/>
          <p:nvPr/>
        </p:nvSpPr>
        <p:spPr>
          <a:xfrm>
            <a:off x="4812929" y="3160078"/>
            <a:ext cx="2709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  </a:t>
            </a:r>
            <a:r>
              <a:rPr kumimoji="1" lang="ko-KR" altLang="en-US" dirty="0" err="1"/>
              <a:t>개발배경</a:t>
            </a:r>
            <a:endParaRPr kumimoji="1" lang="en-US" altLang="ko-KR" dirty="0"/>
          </a:p>
          <a:p>
            <a:r>
              <a:rPr kumimoji="1" lang="ko-KR" altLang="en-US" dirty="0"/>
              <a:t>  시나리오</a:t>
            </a:r>
            <a:endParaRPr kumimoji="1" lang="en-US" altLang="ko-KR" dirty="0"/>
          </a:p>
          <a:p>
            <a:r>
              <a:rPr kumimoji="1" lang="ko-KR" altLang="en-US" dirty="0"/>
              <a:t>  기술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BEB32D-DB77-8646-A139-782375F57553}"/>
              </a:ext>
            </a:extLst>
          </p:cNvPr>
          <p:cNvSpPr txBox="1"/>
          <p:nvPr/>
        </p:nvSpPr>
        <p:spPr>
          <a:xfrm>
            <a:off x="8127272" y="3030587"/>
            <a:ext cx="2709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   시스템 구조</a:t>
            </a:r>
            <a:endParaRPr kumimoji="1" lang="en-US" altLang="ko-KR" dirty="0"/>
          </a:p>
          <a:p>
            <a:r>
              <a:rPr kumimoji="1" lang="ko-KR" altLang="en-US" dirty="0"/>
              <a:t>   개발환경 및 </a:t>
            </a:r>
            <a:r>
              <a:rPr kumimoji="1" lang="ko-KR" altLang="en-US" dirty="0" err="1"/>
              <a:t>주요기술</a:t>
            </a:r>
            <a:endParaRPr kumimoji="1" lang="en-US" altLang="ko-KR" dirty="0"/>
          </a:p>
          <a:p>
            <a:r>
              <a:rPr kumimoji="1" lang="ko-KR" altLang="en-US" dirty="0"/>
              <a:t>   영상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BC30D6-6179-954B-B443-EAAE7370AEAC}"/>
              </a:ext>
            </a:extLst>
          </p:cNvPr>
          <p:cNvSpPr txBox="1"/>
          <p:nvPr/>
        </p:nvSpPr>
        <p:spPr>
          <a:xfrm>
            <a:off x="1064436" y="5465304"/>
            <a:ext cx="2709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        확장성</a:t>
            </a:r>
            <a:endParaRPr kumimoji="1"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0B29F0-D01D-E041-9EF8-347D465E6357}"/>
              </a:ext>
            </a:extLst>
          </p:cNvPr>
          <p:cNvSpPr txBox="1"/>
          <p:nvPr/>
        </p:nvSpPr>
        <p:spPr>
          <a:xfrm>
            <a:off x="1494156" y="2164026"/>
            <a:ext cx="23845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/>
              <a:t>01</a:t>
            </a:r>
          </a:p>
          <a:p>
            <a:r>
              <a:rPr kumimoji="1" lang="en-US" altLang="ko-KR" sz="2400" b="1" dirty="0"/>
              <a:t>We GO</a:t>
            </a:r>
            <a:endParaRPr kumimoji="1" lang="ko-KR" alt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9811BB-DF27-DC44-9B70-91425EEB98AE}"/>
              </a:ext>
            </a:extLst>
          </p:cNvPr>
          <p:cNvSpPr txBox="1"/>
          <p:nvPr/>
        </p:nvSpPr>
        <p:spPr>
          <a:xfrm>
            <a:off x="1331547" y="3160078"/>
            <a:ext cx="2709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  </a:t>
            </a:r>
            <a:r>
              <a:rPr kumimoji="1" lang="ko-KR" altLang="en-US" dirty="0" err="1"/>
              <a:t>팀역할분담</a:t>
            </a:r>
            <a:endParaRPr kumimoji="1" lang="en-US" altLang="ko-KR" dirty="0"/>
          </a:p>
          <a:p>
            <a:r>
              <a:rPr kumimoji="1" lang="ko-KR" altLang="en-US" dirty="0"/>
              <a:t>  과제 수행 일정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638236-59B5-C24D-AD41-10C6CBD59D2D}"/>
              </a:ext>
            </a:extLst>
          </p:cNvPr>
          <p:cNvSpPr txBox="1"/>
          <p:nvPr/>
        </p:nvSpPr>
        <p:spPr>
          <a:xfrm>
            <a:off x="4975538" y="4461533"/>
            <a:ext cx="2730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/>
              <a:t>05</a:t>
            </a:r>
          </a:p>
          <a:p>
            <a:r>
              <a:rPr kumimoji="1" lang="ko-KR" altLang="en-US" sz="2400" b="1" dirty="0"/>
              <a:t>후기</a:t>
            </a:r>
          </a:p>
        </p:txBody>
      </p:sp>
    </p:spTree>
    <p:extLst>
      <p:ext uri="{BB962C8B-B14F-4D97-AF65-F5344CB8AC3E}">
        <p14:creationId xmlns:p14="http://schemas.microsoft.com/office/powerpoint/2010/main" val="3345039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20DC5-8D0E-514D-A6D7-118365EF7D89}"/>
              </a:ext>
            </a:extLst>
          </p:cNvPr>
          <p:cNvSpPr txBox="1"/>
          <p:nvPr/>
        </p:nvSpPr>
        <p:spPr>
          <a:xfrm>
            <a:off x="-1352058" y="275604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600" b="1" dirty="0"/>
              <a:t>We GO</a:t>
            </a:r>
            <a:endParaRPr kumimoji="1" lang="ko-KR" altLang="en-US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D043C-F24B-4648-A258-3B89ED79894F}"/>
              </a:ext>
            </a:extLst>
          </p:cNvPr>
          <p:cNvSpPr txBox="1"/>
          <p:nvPr/>
        </p:nvSpPr>
        <p:spPr>
          <a:xfrm>
            <a:off x="940526" y="1529814"/>
            <a:ext cx="26256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    이종민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 err="1"/>
              <a:t>메인페이지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관리자 페이지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도시정보페이지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상품페이지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3FFFEF-5107-D04A-AC26-B2C397616B9E}"/>
              </a:ext>
            </a:extLst>
          </p:cNvPr>
          <p:cNvSpPr txBox="1"/>
          <p:nvPr/>
        </p:nvSpPr>
        <p:spPr>
          <a:xfrm>
            <a:off x="4368403" y="1515291"/>
            <a:ext cx="26256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    김주희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 err="1"/>
              <a:t>메인페이지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상품상세정보페이지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 err="1"/>
              <a:t>마이페이지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7FDAAA-0224-434B-84BB-1AD0FF6FABDC}"/>
              </a:ext>
            </a:extLst>
          </p:cNvPr>
          <p:cNvSpPr txBox="1"/>
          <p:nvPr/>
        </p:nvSpPr>
        <p:spPr>
          <a:xfrm>
            <a:off x="8075216" y="1515291"/>
            <a:ext cx="26256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    </a:t>
            </a:r>
            <a:r>
              <a:rPr kumimoji="1" lang="ko-KR" altLang="en-US" b="1" dirty="0" err="1"/>
              <a:t>문주성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로그인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회원가입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예약 및 결제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 err="1"/>
              <a:t>마이페이지</a:t>
            </a:r>
            <a:endParaRPr kumimoji="1"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8F5A42-4CA0-8C4A-8137-A7E154979DD3}"/>
              </a:ext>
            </a:extLst>
          </p:cNvPr>
          <p:cNvSpPr txBox="1"/>
          <p:nvPr/>
        </p:nvSpPr>
        <p:spPr>
          <a:xfrm>
            <a:off x="953589" y="3809999"/>
            <a:ext cx="26256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    윤효진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후기 페이지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상품상세페이지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 err="1"/>
              <a:t>마이페이지</a:t>
            </a:r>
            <a:endParaRPr kumimoji="1"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9D1EBD-EE8B-9B4C-9481-0D6F1F47D384}"/>
              </a:ext>
            </a:extLst>
          </p:cNvPr>
          <p:cNvSpPr txBox="1"/>
          <p:nvPr/>
        </p:nvSpPr>
        <p:spPr>
          <a:xfrm>
            <a:off x="4311797" y="3795712"/>
            <a:ext cx="26256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    엄지훈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장바구니 페이지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도시 페이지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공지사항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 err="1"/>
              <a:t>질문게시판</a:t>
            </a:r>
            <a:endParaRPr kumimoji="1"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12E730-D15D-004F-BAD5-726BF73EA207}"/>
              </a:ext>
            </a:extLst>
          </p:cNvPr>
          <p:cNvSpPr txBox="1"/>
          <p:nvPr/>
        </p:nvSpPr>
        <p:spPr>
          <a:xfrm>
            <a:off x="7925854" y="3809999"/>
            <a:ext cx="26256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    </a:t>
            </a:r>
            <a:r>
              <a:rPr kumimoji="1" lang="ko-KR" altLang="en-US" b="1" dirty="0" err="1"/>
              <a:t>한규현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공지사항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 err="1"/>
              <a:t>질문게시판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 err="1"/>
              <a:t>예약페이지</a:t>
            </a:r>
            <a:endParaRPr kumimoji="1"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565DDD-8D2A-B14B-974E-23E35FA46E6C}"/>
              </a:ext>
            </a:extLst>
          </p:cNvPr>
          <p:cNvSpPr txBox="1"/>
          <p:nvPr/>
        </p:nvSpPr>
        <p:spPr>
          <a:xfrm>
            <a:off x="729315" y="921935"/>
            <a:ext cx="32156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/>
              <a:t>팀역할분담</a:t>
            </a:r>
            <a:endParaRPr kumimoji="1" lang="ko-KR" altLang="en-US" sz="2400" b="1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6232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15BAF7-7AA8-1846-8979-53D22A421DFD}"/>
              </a:ext>
            </a:extLst>
          </p:cNvPr>
          <p:cNvSpPr txBox="1"/>
          <p:nvPr/>
        </p:nvSpPr>
        <p:spPr>
          <a:xfrm>
            <a:off x="-1352058" y="275604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600" b="1" dirty="0"/>
              <a:t>We GO</a:t>
            </a:r>
            <a:endParaRPr kumimoji="1" lang="ko-KR" altLang="en-US" sz="3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F36B3C-AA36-184E-8B0D-C306C67E8AA4}"/>
              </a:ext>
            </a:extLst>
          </p:cNvPr>
          <p:cNvSpPr txBox="1"/>
          <p:nvPr/>
        </p:nvSpPr>
        <p:spPr>
          <a:xfrm>
            <a:off x="729315" y="921935"/>
            <a:ext cx="321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과제 수행 일정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61ADB031-BD87-854E-9F06-B2DC636FC9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802211"/>
              </p:ext>
            </p:extLst>
          </p:nvPr>
        </p:nvGraphicFramePr>
        <p:xfrm>
          <a:off x="417096" y="1627214"/>
          <a:ext cx="11557743" cy="485956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54610">
                  <a:extLst>
                    <a:ext uri="{9D8B030D-6E8A-4147-A177-3AD203B41FA5}">
                      <a16:colId xmlns:a16="http://schemas.microsoft.com/office/drawing/2014/main" val="980288393"/>
                    </a:ext>
                  </a:extLst>
                </a:gridCol>
                <a:gridCol w="711073">
                  <a:extLst>
                    <a:ext uri="{9D8B030D-6E8A-4147-A177-3AD203B41FA5}">
                      <a16:colId xmlns:a16="http://schemas.microsoft.com/office/drawing/2014/main" val="2332140060"/>
                    </a:ext>
                  </a:extLst>
                </a:gridCol>
                <a:gridCol w="751222">
                  <a:extLst>
                    <a:ext uri="{9D8B030D-6E8A-4147-A177-3AD203B41FA5}">
                      <a16:colId xmlns:a16="http://schemas.microsoft.com/office/drawing/2014/main" val="3391168342"/>
                    </a:ext>
                  </a:extLst>
                </a:gridCol>
                <a:gridCol w="731148">
                  <a:extLst>
                    <a:ext uri="{9D8B030D-6E8A-4147-A177-3AD203B41FA5}">
                      <a16:colId xmlns:a16="http://schemas.microsoft.com/office/drawing/2014/main" val="473880847"/>
                    </a:ext>
                  </a:extLst>
                </a:gridCol>
                <a:gridCol w="681296">
                  <a:extLst>
                    <a:ext uri="{9D8B030D-6E8A-4147-A177-3AD203B41FA5}">
                      <a16:colId xmlns:a16="http://schemas.microsoft.com/office/drawing/2014/main" val="1196521075"/>
                    </a:ext>
                  </a:extLst>
                </a:gridCol>
                <a:gridCol w="714531">
                  <a:extLst>
                    <a:ext uri="{9D8B030D-6E8A-4147-A177-3AD203B41FA5}">
                      <a16:colId xmlns:a16="http://schemas.microsoft.com/office/drawing/2014/main" val="2838640360"/>
                    </a:ext>
                  </a:extLst>
                </a:gridCol>
                <a:gridCol w="598212">
                  <a:extLst>
                    <a:ext uri="{9D8B030D-6E8A-4147-A177-3AD203B41FA5}">
                      <a16:colId xmlns:a16="http://schemas.microsoft.com/office/drawing/2014/main" val="325825498"/>
                    </a:ext>
                  </a:extLst>
                </a:gridCol>
                <a:gridCol w="714530">
                  <a:extLst>
                    <a:ext uri="{9D8B030D-6E8A-4147-A177-3AD203B41FA5}">
                      <a16:colId xmlns:a16="http://schemas.microsoft.com/office/drawing/2014/main" val="1328585730"/>
                    </a:ext>
                  </a:extLst>
                </a:gridCol>
                <a:gridCol w="697913">
                  <a:extLst>
                    <a:ext uri="{9D8B030D-6E8A-4147-A177-3AD203B41FA5}">
                      <a16:colId xmlns:a16="http://schemas.microsoft.com/office/drawing/2014/main" val="1642004591"/>
                    </a:ext>
                  </a:extLst>
                </a:gridCol>
                <a:gridCol w="648063">
                  <a:extLst>
                    <a:ext uri="{9D8B030D-6E8A-4147-A177-3AD203B41FA5}">
                      <a16:colId xmlns:a16="http://schemas.microsoft.com/office/drawing/2014/main" val="951619356"/>
                    </a:ext>
                  </a:extLst>
                </a:gridCol>
                <a:gridCol w="664679">
                  <a:extLst>
                    <a:ext uri="{9D8B030D-6E8A-4147-A177-3AD203B41FA5}">
                      <a16:colId xmlns:a16="http://schemas.microsoft.com/office/drawing/2014/main" val="4217736685"/>
                    </a:ext>
                  </a:extLst>
                </a:gridCol>
                <a:gridCol w="797615">
                  <a:extLst>
                    <a:ext uri="{9D8B030D-6E8A-4147-A177-3AD203B41FA5}">
                      <a16:colId xmlns:a16="http://schemas.microsoft.com/office/drawing/2014/main" val="1649488511"/>
                    </a:ext>
                  </a:extLst>
                </a:gridCol>
                <a:gridCol w="780998">
                  <a:extLst>
                    <a:ext uri="{9D8B030D-6E8A-4147-A177-3AD203B41FA5}">
                      <a16:colId xmlns:a16="http://schemas.microsoft.com/office/drawing/2014/main" val="1054458330"/>
                    </a:ext>
                  </a:extLst>
                </a:gridCol>
                <a:gridCol w="1013640">
                  <a:extLst>
                    <a:ext uri="{9D8B030D-6E8A-4147-A177-3AD203B41FA5}">
                      <a16:colId xmlns:a16="http://schemas.microsoft.com/office/drawing/2014/main" val="1088037991"/>
                    </a:ext>
                  </a:extLst>
                </a:gridCol>
                <a:gridCol w="598213">
                  <a:extLst>
                    <a:ext uri="{9D8B030D-6E8A-4147-A177-3AD203B41FA5}">
                      <a16:colId xmlns:a16="http://schemas.microsoft.com/office/drawing/2014/main" val="183709653"/>
                    </a:ext>
                  </a:extLst>
                </a:gridCol>
              </a:tblGrid>
              <a:tr h="56500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741874"/>
                  </a:ext>
                </a:extLst>
              </a:tr>
              <a:tr h="6793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프로젝트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 err="1"/>
                        <a:t>계획작성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C000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C000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046727"/>
                  </a:ext>
                </a:extLst>
              </a:tr>
              <a:tr h="5650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시스템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291108"/>
                  </a:ext>
                </a:extLst>
              </a:tr>
              <a:tr h="56697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구현 및 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시험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190879"/>
                  </a:ext>
                </a:extLst>
              </a:tr>
              <a:tr h="5650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중간평가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189362"/>
                  </a:ext>
                </a:extLst>
              </a:tr>
              <a:tr h="5650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시스템 보완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7634343"/>
                  </a:ext>
                </a:extLst>
              </a:tr>
              <a:tr h="5650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재점검 및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보완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135567"/>
                  </a:ext>
                </a:extLst>
              </a:tr>
              <a:tr h="5650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시스템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종합시험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3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0435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20DC5-8D0E-514D-A6D7-118365EF7D89}"/>
              </a:ext>
            </a:extLst>
          </p:cNvPr>
          <p:cNvSpPr txBox="1"/>
          <p:nvPr/>
        </p:nvSpPr>
        <p:spPr>
          <a:xfrm>
            <a:off x="-897673" y="1234750"/>
            <a:ext cx="5965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/>
              <a:t>개 발 배 경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BCD1815-AD3F-D64A-8C5F-78DC802AE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607220"/>
            <a:ext cx="5715000" cy="252211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7CFCA23-F4BC-7C4C-89EC-6A2991909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204" y="4516244"/>
            <a:ext cx="11156796" cy="1454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54A33D-1E7B-F348-BE27-40B545D08494}"/>
              </a:ext>
            </a:extLst>
          </p:cNvPr>
          <p:cNvSpPr txBox="1"/>
          <p:nvPr/>
        </p:nvSpPr>
        <p:spPr>
          <a:xfrm>
            <a:off x="962953" y="2261014"/>
            <a:ext cx="41867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매년 증가하는 해외여행자 수의 증가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     </a:t>
            </a:r>
            <a:endParaRPr kumimoji="1" lang="en-US" altLang="ko-KR" dirty="0"/>
          </a:p>
          <a:p>
            <a:r>
              <a:rPr kumimoji="1" lang="ko-KR" altLang="en-US" dirty="0"/>
              <a:t>      해외여행 상품의 수요 증가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8" name="아래쪽 화살표[D] 7">
            <a:extLst>
              <a:ext uri="{FF2B5EF4-FFF2-40B4-BE49-F238E27FC236}">
                <a16:creationId xmlns:a16="http://schemas.microsoft.com/office/drawing/2014/main" id="{9067CAF4-3F57-0B44-8201-5A2935B41515}"/>
              </a:ext>
            </a:extLst>
          </p:cNvPr>
          <p:cNvSpPr/>
          <p:nvPr/>
        </p:nvSpPr>
        <p:spPr>
          <a:xfrm>
            <a:off x="2400610" y="2921788"/>
            <a:ext cx="825190" cy="2840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5F1FB5-2E7C-B542-BD0F-7C8E15DED700}"/>
              </a:ext>
            </a:extLst>
          </p:cNvPr>
          <p:cNvSpPr txBox="1"/>
          <p:nvPr/>
        </p:nvSpPr>
        <p:spPr>
          <a:xfrm>
            <a:off x="10062859" y="5980902"/>
            <a:ext cx="21291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dirty="0"/>
              <a:t>출처</a:t>
            </a:r>
            <a:r>
              <a:rPr kumimoji="1" lang="en-US" altLang="ko-KR" sz="1000" dirty="0"/>
              <a:t>: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e-</a:t>
            </a:r>
            <a:r>
              <a:rPr kumimoji="1" lang="ko-KR" altLang="en-US" sz="1000" dirty="0" err="1"/>
              <a:t>나라지표</a:t>
            </a:r>
            <a:endParaRPr kumimoji="1" lang="ko-KR" alt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0E82C-1162-FE45-B4A8-F451228A2B35}"/>
              </a:ext>
            </a:extLst>
          </p:cNvPr>
          <p:cNvSpPr txBox="1"/>
          <p:nvPr/>
        </p:nvSpPr>
        <p:spPr>
          <a:xfrm>
            <a:off x="-1130756" y="380108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/>
              <a:t>프로젝트 소개</a:t>
            </a:r>
          </a:p>
        </p:txBody>
      </p:sp>
    </p:spTree>
    <p:extLst>
      <p:ext uri="{BB962C8B-B14F-4D97-AF65-F5344CB8AC3E}">
        <p14:creationId xmlns:p14="http://schemas.microsoft.com/office/powerpoint/2010/main" val="2155879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20DC5-8D0E-514D-A6D7-118365EF7D89}"/>
              </a:ext>
            </a:extLst>
          </p:cNvPr>
          <p:cNvSpPr txBox="1"/>
          <p:nvPr/>
        </p:nvSpPr>
        <p:spPr>
          <a:xfrm>
            <a:off x="-897673" y="1234750"/>
            <a:ext cx="5965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/>
              <a:t>시 나 리 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0E82C-1162-FE45-B4A8-F451228A2B35}"/>
              </a:ext>
            </a:extLst>
          </p:cNvPr>
          <p:cNvSpPr txBox="1"/>
          <p:nvPr/>
        </p:nvSpPr>
        <p:spPr>
          <a:xfrm>
            <a:off x="-1130756" y="380108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/>
              <a:t>프로젝트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FEFC1A-A368-4440-BFA3-3E1DFD13C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828" y="2427205"/>
            <a:ext cx="952500" cy="9525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5331146-3432-E744-A179-7FA0ECE70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272" y="2672352"/>
            <a:ext cx="952500" cy="9525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EC2EA95-D061-DF43-9DFD-19E09D377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82" y="3429000"/>
            <a:ext cx="952500" cy="9525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F293622-2CA6-D545-A66A-2890540FD0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201" y="3553241"/>
            <a:ext cx="952500" cy="9525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48D209A-3439-E54B-B6B4-F7993BF8C6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82915">
            <a:off x="3339184" y="2302065"/>
            <a:ext cx="1245923" cy="124592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FBFAFF4-D148-EA43-BEDC-935A2B5E32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57881" y="2865878"/>
            <a:ext cx="1546445" cy="137472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5109631-4A3A-B443-B36D-AD83D29A03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461170">
            <a:off x="7461739" y="2423517"/>
            <a:ext cx="1226906" cy="122690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C258567-1878-174F-A63F-9E9D00BFC9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5971" y="889942"/>
            <a:ext cx="2147029" cy="214702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E82E6A2-B0A2-3249-81E5-33D539FDE5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06273">
            <a:off x="2666576" y="4590448"/>
            <a:ext cx="2387608" cy="93029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595BD2F-7D86-6B4C-B55D-882C36EDD4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21059" y="4505741"/>
            <a:ext cx="1821452" cy="182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621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20DC5-8D0E-514D-A6D7-118365EF7D89}"/>
              </a:ext>
            </a:extLst>
          </p:cNvPr>
          <p:cNvSpPr txBox="1"/>
          <p:nvPr/>
        </p:nvSpPr>
        <p:spPr>
          <a:xfrm>
            <a:off x="-897673" y="1234750"/>
            <a:ext cx="5965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/>
              <a:t>기  능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0E82C-1162-FE45-B4A8-F451228A2B35}"/>
              </a:ext>
            </a:extLst>
          </p:cNvPr>
          <p:cNvSpPr txBox="1"/>
          <p:nvPr/>
        </p:nvSpPr>
        <p:spPr>
          <a:xfrm>
            <a:off x="-1130756" y="380108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/>
              <a:t>프로젝트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15A881-F6D9-BB49-AE7B-E9E29065D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862" y="2407951"/>
            <a:ext cx="1828342" cy="182834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778C663-66AB-4D46-A733-65DD474BC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759" y="2025414"/>
            <a:ext cx="1640915" cy="164091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81517BB-3726-0E41-8D8B-C8DA83A1D3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3917" y="3582304"/>
            <a:ext cx="952500" cy="9525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1779C57-2842-EF45-B97C-DC6E0D83F5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3004" y="2845872"/>
            <a:ext cx="952500" cy="9525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64642FC-B64C-C743-8292-39A50ACA7B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7224" y="3344986"/>
            <a:ext cx="952500" cy="9525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544A877-3B2B-A444-B4B4-5F61401B44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9830" y="2250355"/>
            <a:ext cx="1985938" cy="198593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8F0046F-DF9C-E645-B840-B6A3DE634263}"/>
              </a:ext>
            </a:extLst>
          </p:cNvPr>
          <p:cNvSpPr txBox="1"/>
          <p:nvPr/>
        </p:nvSpPr>
        <p:spPr>
          <a:xfrm>
            <a:off x="1021976" y="4534804"/>
            <a:ext cx="32272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IP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확인하며 자동입력 방지</a:t>
            </a:r>
            <a:endParaRPr kumimoji="1" lang="en-US" altLang="ko-KR" dirty="0"/>
          </a:p>
          <a:p>
            <a:r>
              <a:rPr kumimoji="1" lang="ko-KR" altLang="en-US" dirty="0"/>
              <a:t>문자가 추가된</a:t>
            </a:r>
            <a:endParaRPr kumimoji="1" lang="en-US" altLang="ko-KR" dirty="0"/>
          </a:p>
          <a:p>
            <a:r>
              <a:rPr kumimoji="1" lang="ko-KR" altLang="en-US" dirty="0">
                <a:solidFill>
                  <a:srgbClr val="FF0000"/>
                </a:solidFill>
              </a:rPr>
              <a:t>      로그인 </a:t>
            </a:r>
            <a:r>
              <a:rPr kumimoji="1" lang="en-US" altLang="ko-KR" dirty="0">
                <a:solidFill>
                  <a:srgbClr val="FF0000"/>
                </a:solidFill>
              </a:rPr>
              <a:t>/</a:t>
            </a:r>
            <a:r>
              <a:rPr kumimoji="1" lang="ko-KR" altLang="en-US" dirty="0">
                <a:solidFill>
                  <a:srgbClr val="FF0000"/>
                </a:solidFill>
              </a:rPr>
              <a:t> 회원가입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1A6687-C2F0-8142-BAE6-CECC8B15C8F8}"/>
              </a:ext>
            </a:extLst>
          </p:cNvPr>
          <p:cNvSpPr txBox="1"/>
          <p:nvPr/>
        </p:nvSpPr>
        <p:spPr>
          <a:xfrm>
            <a:off x="4635816" y="4534804"/>
            <a:ext cx="2920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예약 후 결제를 진행하며 </a:t>
            </a:r>
            <a:endParaRPr kumimoji="1" lang="en-US" altLang="ko-KR" dirty="0"/>
          </a:p>
          <a:p>
            <a:r>
              <a:rPr kumimoji="1" lang="ko-KR" altLang="en-US" dirty="0" err="1"/>
              <a:t>예약시</a:t>
            </a:r>
            <a:r>
              <a:rPr kumimoji="1" lang="ko-KR" altLang="en-US" dirty="0"/>
              <a:t> 이메일로 바우처가 </a:t>
            </a:r>
            <a:endParaRPr kumimoji="1" lang="en-US" altLang="ko-KR" dirty="0"/>
          </a:p>
          <a:p>
            <a:r>
              <a:rPr kumimoji="1" lang="ko-KR" altLang="en-US" dirty="0"/>
              <a:t>전송되는 </a:t>
            </a:r>
            <a:endParaRPr kumimoji="1" lang="en-US" altLang="ko-KR" dirty="0"/>
          </a:p>
          <a:p>
            <a:r>
              <a:rPr kumimoji="1" lang="ko-KR" altLang="en-US" dirty="0">
                <a:solidFill>
                  <a:srgbClr val="FF0000"/>
                </a:solidFill>
              </a:rPr>
              <a:t>예약 및 결제 시스템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A0226E-97E4-834F-9039-5170EBF5F3ED}"/>
              </a:ext>
            </a:extLst>
          </p:cNvPr>
          <p:cNvSpPr txBox="1"/>
          <p:nvPr/>
        </p:nvSpPr>
        <p:spPr>
          <a:xfrm>
            <a:off x="8108431" y="4534804"/>
            <a:ext cx="30615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사이트의 전반적인 부분을 등록 할 수 있고 관리 할 수 있는</a:t>
            </a:r>
            <a:r>
              <a:rPr kumimoji="1" lang="ko-KR" altLang="en-US" dirty="0">
                <a:solidFill>
                  <a:srgbClr val="FF0000"/>
                </a:solidFill>
              </a:rPr>
              <a:t> 관리자 시스템</a:t>
            </a:r>
          </a:p>
        </p:txBody>
      </p:sp>
    </p:spTree>
    <p:extLst>
      <p:ext uri="{BB962C8B-B14F-4D97-AF65-F5344CB8AC3E}">
        <p14:creationId xmlns:p14="http://schemas.microsoft.com/office/powerpoint/2010/main" val="2406752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09F72F1F-2904-4668-AEB8-53A6984F45CB}"/>
              </a:ext>
            </a:extLst>
          </p:cNvPr>
          <p:cNvSpPr/>
          <p:nvPr/>
        </p:nvSpPr>
        <p:spPr>
          <a:xfrm>
            <a:off x="-3246653" y="2336799"/>
            <a:ext cx="7951937" cy="7951937"/>
          </a:xfrm>
          <a:prstGeom prst="donut">
            <a:avLst>
              <a:gd name="adj" fmla="val 17966"/>
            </a:avLst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C10CF123-4BE9-4DD4-BE4A-BD4035E8FBAE}"/>
              </a:ext>
            </a:extLst>
          </p:cNvPr>
          <p:cNvSpPr/>
          <p:nvPr/>
        </p:nvSpPr>
        <p:spPr>
          <a:xfrm>
            <a:off x="9388033" y="-2212589"/>
            <a:ext cx="4531167" cy="4531167"/>
          </a:xfrm>
          <a:prstGeom prst="donut">
            <a:avLst>
              <a:gd name="adj" fmla="val 26609"/>
            </a:avLst>
          </a:prstGeom>
          <a:solidFill>
            <a:schemeClr val="bg1">
              <a:lumMod val="75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3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20DC5-8D0E-514D-A6D7-118365EF7D89}"/>
              </a:ext>
            </a:extLst>
          </p:cNvPr>
          <p:cNvSpPr txBox="1"/>
          <p:nvPr/>
        </p:nvSpPr>
        <p:spPr>
          <a:xfrm>
            <a:off x="-897673" y="1234750"/>
            <a:ext cx="5965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/>
              <a:t>시스템 구조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0E82C-1162-FE45-B4A8-F451228A2B35}"/>
              </a:ext>
            </a:extLst>
          </p:cNvPr>
          <p:cNvSpPr txBox="1"/>
          <p:nvPr/>
        </p:nvSpPr>
        <p:spPr>
          <a:xfrm>
            <a:off x="-1130756" y="380108"/>
            <a:ext cx="5965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/>
              <a:t>최종 구현 결과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3A47BA-280A-2942-BF53-A432DD1A9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0" y="2952750"/>
            <a:ext cx="952500" cy="9525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C787062-684A-8249-9FDE-B88CBF0E3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298" y="919925"/>
            <a:ext cx="952500" cy="9525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D7DFA60-61BA-A049-A980-C00E86A9AA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2385" y="4086590"/>
            <a:ext cx="952500" cy="9525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CB585A6-8B54-EB41-AC9A-F082722B41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8357" y="2562911"/>
            <a:ext cx="1434237" cy="127497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B137B9D-A9DF-EE46-BB4E-BA5B4DA31E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0030" y="5369388"/>
            <a:ext cx="952500" cy="9525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9D14D3F-D24C-144A-99FF-08B65EC061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7003" y="5271701"/>
            <a:ext cx="952500" cy="9525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9FCBE59-E3EB-EC4F-AC36-372AEA3E71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72293" y="1952555"/>
            <a:ext cx="952500" cy="952500"/>
          </a:xfrm>
          <a:prstGeom prst="rect">
            <a:avLst/>
          </a:prstGeom>
        </p:spPr>
      </p:pic>
      <p:sp>
        <p:nvSpPr>
          <p:cNvPr id="28" name="위쪽/아래쪽 화살표[U] 27">
            <a:extLst>
              <a:ext uri="{FF2B5EF4-FFF2-40B4-BE49-F238E27FC236}">
                <a16:creationId xmlns:a16="http://schemas.microsoft.com/office/drawing/2014/main" id="{ACC0A1A6-7F9A-8240-9C5D-6B5F734124DC}"/>
              </a:ext>
            </a:extLst>
          </p:cNvPr>
          <p:cNvSpPr/>
          <p:nvPr/>
        </p:nvSpPr>
        <p:spPr>
          <a:xfrm>
            <a:off x="5942911" y="1980413"/>
            <a:ext cx="216465" cy="85282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9" name="오른쪽 화살표[R] 28">
            <a:extLst>
              <a:ext uri="{FF2B5EF4-FFF2-40B4-BE49-F238E27FC236}">
                <a16:creationId xmlns:a16="http://schemas.microsoft.com/office/drawing/2014/main" id="{5F96EE35-6603-8544-AF52-EA143D8C5754}"/>
              </a:ext>
            </a:extLst>
          </p:cNvPr>
          <p:cNvSpPr/>
          <p:nvPr/>
        </p:nvSpPr>
        <p:spPr>
          <a:xfrm rot="20480170" flipV="1">
            <a:off x="3246182" y="4289828"/>
            <a:ext cx="2127697" cy="1355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396E39C-7706-074F-B713-15B9C3275563}"/>
              </a:ext>
            </a:extLst>
          </p:cNvPr>
          <p:cNvSpPr txBox="1"/>
          <p:nvPr/>
        </p:nvSpPr>
        <p:spPr>
          <a:xfrm rot="20514702">
            <a:off x="3355189" y="3992557"/>
            <a:ext cx="1733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/>
              <a:t>로그인 및 회원가입</a:t>
            </a:r>
          </a:p>
        </p:txBody>
      </p:sp>
      <p:sp>
        <p:nvSpPr>
          <p:cNvPr id="31" name="오른쪽 화살표[R] 30">
            <a:extLst>
              <a:ext uri="{FF2B5EF4-FFF2-40B4-BE49-F238E27FC236}">
                <a16:creationId xmlns:a16="http://schemas.microsoft.com/office/drawing/2014/main" id="{CFE84EBC-A94A-F548-B4EC-3F08CDFE13A3}"/>
              </a:ext>
            </a:extLst>
          </p:cNvPr>
          <p:cNvSpPr/>
          <p:nvPr/>
        </p:nvSpPr>
        <p:spPr>
          <a:xfrm>
            <a:off x="6898341" y="3006775"/>
            <a:ext cx="1949824" cy="1936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F62F848-3DFC-7A43-B671-2DAC579C0DE1}"/>
              </a:ext>
            </a:extLst>
          </p:cNvPr>
          <p:cNvSpPr txBox="1"/>
          <p:nvPr/>
        </p:nvSpPr>
        <p:spPr>
          <a:xfrm>
            <a:off x="6756927" y="2533218"/>
            <a:ext cx="23532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/>
              <a:t>관리자 로그 및 </a:t>
            </a:r>
            <a:r>
              <a:rPr kumimoji="1" lang="ko-KR" altLang="en-US" sz="1400" b="1" dirty="0" err="1"/>
              <a:t>예약현황</a:t>
            </a:r>
            <a:endParaRPr kumimoji="1" lang="en-US" altLang="ko-KR" sz="1400" b="1" dirty="0"/>
          </a:p>
          <a:p>
            <a:r>
              <a:rPr kumimoji="1" lang="ko-KR" altLang="en-US" sz="1400" b="1" dirty="0"/>
              <a:t>상품 재고 현황</a:t>
            </a:r>
          </a:p>
        </p:txBody>
      </p:sp>
      <p:sp>
        <p:nvSpPr>
          <p:cNvPr id="34" name="왼쪽 화살표[L] 33">
            <a:extLst>
              <a:ext uri="{FF2B5EF4-FFF2-40B4-BE49-F238E27FC236}">
                <a16:creationId xmlns:a16="http://schemas.microsoft.com/office/drawing/2014/main" id="{19D76234-8461-5843-8644-B2D30CBD37A9}"/>
              </a:ext>
            </a:extLst>
          </p:cNvPr>
          <p:cNvSpPr/>
          <p:nvPr/>
        </p:nvSpPr>
        <p:spPr>
          <a:xfrm>
            <a:off x="6868557" y="3350401"/>
            <a:ext cx="1949824" cy="14662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597E95-2A23-6E4E-9A42-E00308CDC585}"/>
              </a:ext>
            </a:extLst>
          </p:cNvPr>
          <p:cNvSpPr txBox="1"/>
          <p:nvPr/>
        </p:nvSpPr>
        <p:spPr>
          <a:xfrm>
            <a:off x="6771364" y="3569620"/>
            <a:ext cx="2489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 err="1"/>
              <a:t>관리자관리</a:t>
            </a:r>
            <a:r>
              <a:rPr kumimoji="1" lang="ko-KR" altLang="en-US" sz="1400" b="1" dirty="0"/>
              <a:t> 및 재고관리</a:t>
            </a:r>
            <a:endParaRPr kumimoji="1" lang="en-US" altLang="ko-KR" sz="1400" b="1" dirty="0"/>
          </a:p>
          <a:p>
            <a:r>
              <a:rPr kumimoji="1" lang="ko-KR" altLang="en-US" sz="1400" b="1" dirty="0"/>
              <a:t>상품등록 및 환불처리</a:t>
            </a:r>
          </a:p>
        </p:txBody>
      </p:sp>
      <p:sp>
        <p:nvSpPr>
          <p:cNvPr id="40" name="위쪽/아래쪽 화살표[U] 39">
            <a:extLst>
              <a:ext uri="{FF2B5EF4-FFF2-40B4-BE49-F238E27FC236}">
                <a16:creationId xmlns:a16="http://schemas.microsoft.com/office/drawing/2014/main" id="{7A52FB88-3634-8440-B2AE-2CD44626B4E1}"/>
              </a:ext>
            </a:extLst>
          </p:cNvPr>
          <p:cNvSpPr/>
          <p:nvPr/>
        </p:nvSpPr>
        <p:spPr>
          <a:xfrm rot="17363914">
            <a:off x="4225299" y="2149572"/>
            <a:ext cx="194982" cy="159085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8E8C7A0-A51A-5948-B842-6127879A0AAA}"/>
              </a:ext>
            </a:extLst>
          </p:cNvPr>
          <p:cNvSpPr txBox="1"/>
          <p:nvPr/>
        </p:nvSpPr>
        <p:spPr>
          <a:xfrm rot="1188984">
            <a:off x="3547959" y="2549516"/>
            <a:ext cx="2026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/>
              <a:t>상품 예약 및 수령</a:t>
            </a:r>
          </a:p>
        </p:txBody>
      </p:sp>
      <p:sp>
        <p:nvSpPr>
          <p:cNvPr id="42" name="위쪽 화살표[U] 41">
            <a:extLst>
              <a:ext uri="{FF2B5EF4-FFF2-40B4-BE49-F238E27FC236}">
                <a16:creationId xmlns:a16="http://schemas.microsoft.com/office/drawing/2014/main" id="{7B9F02A5-A35B-264A-8E9D-04FAA6FDEC13}"/>
              </a:ext>
            </a:extLst>
          </p:cNvPr>
          <p:cNvSpPr/>
          <p:nvPr/>
        </p:nvSpPr>
        <p:spPr>
          <a:xfrm rot="18885363">
            <a:off x="6694550" y="3867930"/>
            <a:ext cx="165847" cy="168004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3" name="위쪽 화살표[U] 42">
            <a:extLst>
              <a:ext uri="{FF2B5EF4-FFF2-40B4-BE49-F238E27FC236}">
                <a16:creationId xmlns:a16="http://schemas.microsoft.com/office/drawing/2014/main" id="{A11622F7-3539-5A41-87DD-42C9891393E8}"/>
              </a:ext>
            </a:extLst>
          </p:cNvPr>
          <p:cNvSpPr/>
          <p:nvPr/>
        </p:nvSpPr>
        <p:spPr>
          <a:xfrm rot="1649337">
            <a:off x="5352159" y="3837888"/>
            <a:ext cx="197473" cy="146115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117005-6A39-6047-9BAE-340B66C68105}"/>
              </a:ext>
            </a:extLst>
          </p:cNvPr>
          <p:cNvSpPr txBox="1"/>
          <p:nvPr/>
        </p:nvSpPr>
        <p:spPr>
          <a:xfrm rot="2040672">
            <a:off x="6574427" y="4775725"/>
            <a:ext cx="1991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 err="1"/>
              <a:t>후기글</a:t>
            </a:r>
            <a:r>
              <a:rPr kumimoji="1" lang="ko-KR" altLang="en-US" sz="1400" b="1" dirty="0"/>
              <a:t> 등록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08367D-464A-0848-87BB-689006C71907}"/>
              </a:ext>
            </a:extLst>
          </p:cNvPr>
          <p:cNvSpPr txBox="1"/>
          <p:nvPr/>
        </p:nvSpPr>
        <p:spPr>
          <a:xfrm>
            <a:off x="5339630" y="5039090"/>
            <a:ext cx="1589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/>
              <a:t>질문 및 문의사항</a:t>
            </a:r>
          </a:p>
        </p:txBody>
      </p:sp>
    </p:spTree>
    <p:extLst>
      <p:ext uri="{BB962C8B-B14F-4D97-AF65-F5344CB8AC3E}">
        <p14:creationId xmlns:p14="http://schemas.microsoft.com/office/powerpoint/2010/main" val="2193243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707</Words>
  <Application>Microsoft Macintosh PowerPoint</Application>
  <PresentationFormat>와이드스크린</PresentationFormat>
  <Paragraphs>182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나눔명조</vt:lpstr>
      <vt:lpstr>나눔바른고딕 UltraLight</vt:lpstr>
      <vt:lpstr>나눔스퀘어</vt:lpstr>
      <vt:lpstr>나눔스퀘어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이종민</dc:creator>
  <cp:lastModifiedBy>이종민</cp:lastModifiedBy>
  <cp:revision>24</cp:revision>
  <dcterms:created xsi:type="dcterms:W3CDTF">2019-08-15T19:54:38Z</dcterms:created>
  <dcterms:modified xsi:type="dcterms:W3CDTF">2019-08-16T05:00:07Z</dcterms:modified>
</cp:coreProperties>
</file>

<file path=docProps/thumbnail.jpeg>
</file>